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2"/>
    <p:restoredTop sz="94623"/>
  </p:normalViewPr>
  <p:slideViewPr>
    <p:cSldViewPr snapToGrid="0">
      <p:cViewPr>
        <p:scale>
          <a:sx n="60" d="100"/>
          <a:sy n="60" d="100"/>
        </p:scale>
        <p:origin x="17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43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9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1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3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7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5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1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0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365A30-8F15-744C-A7FE-2F102D586FD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A2EE98-6CFA-8E49-9797-0DAC2327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729A6-0E09-81B6-9490-B54F36E1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hedule with a checkered pattern&#10;&#10;Description automatically generated with medium confidence">
            <a:extLst>
              <a:ext uri="{FF2B5EF4-FFF2-40B4-BE49-F238E27FC236}">
                <a16:creationId xmlns:a16="http://schemas.microsoft.com/office/drawing/2014/main" id="{3ED07781-BEEA-78CB-A14A-5CD6D105BD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1693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5EA985-6C60-1623-A5DF-0EB4A4D7B412}"/>
              </a:ext>
            </a:extLst>
          </p:cNvPr>
          <p:cNvSpPr txBox="1"/>
          <p:nvPr/>
        </p:nvSpPr>
        <p:spPr>
          <a:xfrm>
            <a:off x="161124" y="243131"/>
            <a:ext cx="8255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pc="600" dirty="0">
                <a:solidFill>
                  <a:srgbClr val="FF7CCF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M</a:t>
            </a:r>
            <a:r>
              <a:rPr lang="en-US" sz="5400" b="1" spc="600" dirty="0">
                <a:solidFill>
                  <a:srgbClr val="FEA587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s. </a:t>
            </a:r>
            <a:r>
              <a:rPr lang="en-US" sz="5400" b="1" spc="600" dirty="0">
                <a:solidFill>
                  <a:srgbClr val="DCA224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G</a:t>
            </a:r>
            <a:r>
              <a:rPr lang="en-US" sz="5400" b="1" spc="600" dirty="0">
                <a:solidFill>
                  <a:srgbClr val="A0C9C3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o</a:t>
            </a:r>
            <a:r>
              <a:rPr lang="en-US" sz="5400" b="1" spc="600" dirty="0">
                <a:solidFill>
                  <a:srgbClr val="49C2B1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r</a:t>
            </a:r>
            <a:r>
              <a:rPr lang="en-US" sz="5400" b="1" spc="600" dirty="0">
                <a:solidFill>
                  <a:srgbClr val="FAABDF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m</a:t>
            </a:r>
            <a:r>
              <a:rPr lang="en-US" sz="5400" b="1" spc="600" dirty="0">
                <a:solidFill>
                  <a:srgbClr val="FF7CCF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a</a:t>
            </a:r>
            <a:r>
              <a:rPr lang="en-US" sz="5400" b="1" spc="600" dirty="0">
                <a:solidFill>
                  <a:srgbClr val="FEA587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n</a:t>
            </a:r>
            <a:r>
              <a:rPr lang="en-US" sz="5400" b="1" spc="600" dirty="0">
                <a:solidFill>
                  <a:srgbClr val="DCA224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’</a:t>
            </a:r>
            <a:r>
              <a:rPr lang="en-US" sz="5400" b="1" spc="600" dirty="0">
                <a:solidFill>
                  <a:srgbClr val="A0C9C3"/>
                </a:solidFill>
                <a:effectLst>
                  <a:glow rad="127000">
                    <a:schemeClr val="bg1"/>
                  </a:glow>
                </a:effectLst>
                <a:latin typeface="Peache Mango" pitchFamily="2" charset="77"/>
                <a:ea typeface="AGNOPENOTTODAY" panose="02000603000000000000" pitchFamily="2" charset="0"/>
              </a:rPr>
              <a:t>s</a:t>
            </a:r>
            <a:endParaRPr lang="en-US" sz="5400" b="1" spc="600" dirty="0">
              <a:solidFill>
                <a:srgbClr val="49C2B1"/>
              </a:solidFill>
              <a:effectLst>
                <a:glow rad="127000">
                  <a:schemeClr val="bg1"/>
                </a:glow>
              </a:effectLst>
              <a:latin typeface="Peache Mango" pitchFamily="2" charset="77"/>
              <a:ea typeface="AGNOPENOTTODAY" panose="02000603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4E2649-F8B0-7135-50FA-ADAEBA4A725D}"/>
              </a:ext>
            </a:extLst>
          </p:cNvPr>
          <p:cNvSpPr txBox="1"/>
          <p:nvPr/>
        </p:nvSpPr>
        <p:spPr>
          <a:xfrm>
            <a:off x="1716834" y="1063959"/>
            <a:ext cx="464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pc="600" dirty="0">
                <a:latin typeface="AGNOPENOTTODAY" panose="02000603000000000000" pitchFamily="2" charset="0"/>
                <a:ea typeface="AGNOPENOTTODAY" panose="02000603000000000000" pitchFamily="2" charset="0"/>
              </a:rPr>
              <a:t>2</a:t>
            </a:r>
            <a:r>
              <a:rPr lang="en-US" sz="3200" b="1" spc="600" baseline="30000" dirty="0">
                <a:latin typeface="AGNOPENOTTODAY" panose="02000603000000000000" pitchFamily="2" charset="0"/>
                <a:ea typeface="AGNOPENOTTODAY" panose="02000603000000000000" pitchFamily="2" charset="0"/>
              </a:rPr>
              <a:t>nd</a:t>
            </a:r>
            <a:r>
              <a:rPr lang="en-US" sz="3200" b="1" spc="600" dirty="0">
                <a:latin typeface="AGNOPENOTTODAY" panose="02000603000000000000" pitchFamily="2" charset="0"/>
                <a:ea typeface="AGNOPENOTTODAY" panose="02000603000000000000" pitchFamily="2" charset="0"/>
              </a:rPr>
              <a:t> grade 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ED1171ED-CA9D-DD03-FE7C-58E260104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801421"/>
              </p:ext>
            </p:extLst>
          </p:nvPr>
        </p:nvGraphicFramePr>
        <p:xfrm>
          <a:off x="534351" y="2548406"/>
          <a:ext cx="6703696" cy="600456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928931">
                  <a:extLst>
                    <a:ext uri="{9D8B030D-6E8A-4147-A177-3AD203B41FA5}">
                      <a16:colId xmlns:a16="http://schemas.microsoft.com/office/drawing/2014/main" val="4048760948"/>
                    </a:ext>
                  </a:extLst>
                </a:gridCol>
                <a:gridCol w="4774765">
                  <a:extLst>
                    <a:ext uri="{9D8B030D-6E8A-4147-A177-3AD203B41FA5}">
                      <a16:colId xmlns:a16="http://schemas.microsoft.com/office/drawing/2014/main" val="3573011062"/>
                    </a:ext>
                  </a:extLst>
                </a:gridCol>
              </a:tblGrid>
              <a:tr h="387299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7:30-7:40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D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Morning Meeting/ Good things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DE4">
                        <a:alpha val="5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616673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7:40-8:10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WIN Time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>
                        <a:alpha val="5529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2597"/>
                  </a:ext>
                </a:extLst>
              </a:tr>
              <a:tr h="334539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8:10-8:40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Phonics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>
                        <a:alpha val="6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156"/>
                  </a:ext>
                </a:extLst>
              </a:tr>
              <a:tr h="52570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8:40-9:10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Writer’s Workshop (Snack)</a:t>
                      </a:r>
                    </a:p>
                    <a:p>
                      <a:pPr algn="ctr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With science/ </a:t>
                      </a:r>
                      <a:r>
                        <a:rPr lang="en-US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ss</a:t>
                      </a: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 embedded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CF">
                        <a:alpha val="6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495934"/>
                  </a:ext>
                </a:extLst>
              </a:tr>
              <a:tr h="501808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9:10-9:25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A2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Reading Mini lesson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With science/ </a:t>
                      </a:r>
                      <a:r>
                        <a:rPr lang="en-US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ss</a:t>
                      </a: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 embedded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A224">
                        <a:alpha val="68627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02518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9:25-9:45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5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Reading Small Group #1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A587">
                        <a:alpha val="7176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031739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9:55-10:40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2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Specials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25C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24152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10:40-11:00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Reading Small group #2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C9C3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171670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11:00-11:10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2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Number Corner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C2B1">
                        <a:alpha val="6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827276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11:10-11:35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Math Mini Lesson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>
                        <a:alpha val="6705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167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11:35-12:15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Math Small Groups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>
                        <a:alpha val="6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252111"/>
                  </a:ext>
                </a:extLst>
              </a:tr>
              <a:tr h="334539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12:20-12:50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Lunch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CF">
                        <a:alpha val="8039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935665"/>
                  </a:ext>
                </a:extLst>
              </a:tr>
              <a:tr h="40736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12:50-1:15</a:t>
                      </a:r>
                      <a:endParaRPr lang="en-US" sz="2200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A2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Honey" panose="02000803000000000000" pitchFamily="2" charset="0"/>
                          <a:ea typeface="Honey" panose="02000803000000000000" pitchFamily="2" charset="0"/>
                          <a:cs typeface="+mn-cs"/>
                        </a:rPr>
                        <a:t>Science/ Social Studies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Honey" panose="02000803000000000000" pitchFamily="2" charset="0"/>
                        <a:ea typeface="Honey" panose="02000803000000000000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A224">
                        <a:alpha val="7960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181172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8755D8-472E-4F4E-8A90-75CA49ACD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579315"/>
              </p:ext>
            </p:extLst>
          </p:nvPr>
        </p:nvGraphicFramePr>
        <p:xfrm>
          <a:off x="534351" y="8585366"/>
          <a:ext cx="6703696" cy="129861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928931">
                  <a:extLst>
                    <a:ext uri="{9D8B030D-6E8A-4147-A177-3AD203B41FA5}">
                      <a16:colId xmlns:a16="http://schemas.microsoft.com/office/drawing/2014/main" val="1996948002"/>
                    </a:ext>
                  </a:extLst>
                </a:gridCol>
                <a:gridCol w="4774765">
                  <a:extLst>
                    <a:ext uri="{9D8B030D-6E8A-4147-A177-3AD203B41FA5}">
                      <a16:colId xmlns:a16="http://schemas.microsoft.com/office/drawing/2014/main" val="2211067208"/>
                    </a:ext>
                  </a:extLst>
                </a:gridCol>
              </a:tblGrid>
              <a:tr h="435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1:15-1:45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D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Recess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DE4">
                        <a:alpha val="5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68648"/>
                  </a:ext>
                </a:extLst>
              </a:tr>
              <a:tr h="435945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1:45-1:55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IRA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FC7">
                        <a:alpha val="5529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760162"/>
                  </a:ext>
                </a:extLst>
              </a:tr>
              <a:tr h="358014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2:00-2:15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Honey" panose="02000803000000000000" pitchFamily="2" charset="0"/>
                          <a:ea typeface="Honey" panose="02000803000000000000" pitchFamily="2" charset="0"/>
                        </a:rPr>
                        <a:t>Pack up/ Dismissal 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DF">
                        <a:alpha val="6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90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0A66B3F68DC478367292FFDAC46DC" ma:contentTypeVersion="10" ma:contentTypeDescription="Create a new document." ma:contentTypeScope="" ma:versionID="728902d8871f999af72e826562ce14bc">
  <xsd:schema xmlns:xsd="http://www.w3.org/2001/XMLSchema" xmlns:xs="http://www.w3.org/2001/XMLSchema" xmlns:p="http://schemas.microsoft.com/office/2006/metadata/properties" xmlns:ns3="a426c3ad-3997-42ee-8536-d2e1899eb1ba" targetNamespace="http://schemas.microsoft.com/office/2006/metadata/properties" ma:root="true" ma:fieldsID="cd393255e543889c0ad72e87eaea4e41" ns3:_="">
    <xsd:import namespace="a426c3ad-3997-42ee-8536-d2e1899eb1ba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6c3ad-3997-42ee-8536-d2e1899eb1b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26c3ad-3997-42ee-8536-d2e1899eb1ba" xsi:nil="true"/>
  </documentManagement>
</p:properties>
</file>

<file path=customXml/itemProps1.xml><?xml version="1.0" encoding="utf-8"?>
<ds:datastoreItem xmlns:ds="http://schemas.openxmlformats.org/officeDocument/2006/customXml" ds:itemID="{8AFADE14-250C-4B00-B246-1DE629AA78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6c3ad-3997-42ee-8536-d2e1899eb1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0A9D82-7B86-43FC-88EA-1104D7CD38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C1913F-2D20-4DA4-A84C-3E846C0AE4DE}">
  <ds:schemaRefs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a426c3ad-3997-42ee-8536-d2e1899eb1ba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77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AGNOPENOTTODAY</vt:lpstr>
      <vt:lpstr>Aptos</vt:lpstr>
      <vt:lpstr>Aptos Display</vt:lpstr>
      <vt:lpstr>Arial</vt:lpstr>
      <vt:lpstr>Honey</vt:lpstr>
      <vt:lpstr>Peache Mango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taylor</dc:creator>
  <cp:lastModifiedBy>Kelly Gorman</cp:lastModifiedBy>
  <cp:revision>6</cp:revision>
  <dcterms:created xsi:type="dcterms:W3CDTF">2024-05-26T18:52:00Z</dcterms:created>
  <dcterms:modified xsi:type="dcterms:W3CDTF">2024-07-29T16:31:00Z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0x0101009800A66B3F68DC478367292FFDAC46DC</vt:lpwstr>
  </property>
</Properties>
</file>